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  <p:sldId id="263" r:id="rId7"/>
    <p:sldId id="262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67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570DA3-37F4-42BB-9AEA-3F99EA14FEE4}" type="doc">
      <dgm:prSet loTypeId="urn:microsoft.com/office/officeart/2005/8/layout/cycle2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BE7270B2-C355-49CB-8FEA-EC677725F308}">
      <dgm:prSet phldrT="[Text]"/>
      <dgm:spPr/>
      <dgm:t>
        <a:bodyPr/>
        <a:lstStyle/>
        <a:p>
          <a:r>
            <a:rPr lang="en-GB" dirty="0"/>
            <a:t>Angola mining companies and informal sector  obliged to sell diamonds at 40% of value</a:t>
          </a:r>
        </a:p>
      </dgm:t>
    </dgm:pt>
    <dgm:pt modelId="{B2D41EED-964E-4141-B9DE-97D84AB741A4}" type="parTrans" cxnId="{FF2F04B7-2C49-4CAE-9765-744908CD4EF9}">
      <dgm:prSet/>
      <dgm:spPr/>
      <dgm:t>
        <a:bodyPr/>
        <a:lstStyle/>
        <a:p>
          <a:endParaRPr lang="en-GB"/>
        </a:p>
      </dgm:t>
    </dgm:pt>
    <dgm:pt modelId="{5157EA0E-CD64-4E07-8ABC-B5BD859E752F}" type="sibTrans" cxnId="{FF2F04B7-2C49-4CAE-9765-744908CD4EF9}">
      <dgm:prSet/>
      <dgm:spPr/>
      <dgm:t>
        <a:bodyPr/>
        <a:lstStyle/>
        <a:p>
          <a:endParaRPr lang="en-GB"/>
        </a:p>
      </dgm:t>
    </dgm:pt>
    <dgm:pt modelId="{0A10A95B-E96B-4138-AFC6-095A35A6B015}">
      <dgm:prSet phldrT="[Text]"/>
      <dgm:spPr/>
      <dgm:t>
        <a:bodyPr/>
        <a:lstStyle/>
        <a:p>
          <a:r>
            <a:rPr lang="en-GB"/>
            <a:t>ASCORP</a:t>
          </a:r>
        </a:p>
        <a:p>
          <a:r>
            <a:rPr lang="en-GB"/>
            <a:t>LUANDA, ANGOLA </a:t>
          </a:r>
        </a:p>
        <a:p>
          <a:r>
            <a:rPr lang="en-GB"/>
            <a:t>(Isabel dos Santos and Omega Diamonds)</a:t>
          </a:r>
        </a:p>
        <a:p>
          <a:r>
            <a:rPr lang="en-GB"/>
            <a:t>Buy undervalued diamonds</a:t>
          </a:r>
        </a:p>
      </dgm:t>
    </dgm:pt>
    <dgm:pt modelId="{F6CF46DE-D4D1-4208-9CD8-AE16A47E5AC2}" type="parTrans" cxnId="{0ED7EC95-AA2B-41FB-82FC-60E2302B9CAD}">
      <dgm:prSet/>
      <dgm:spPr/>
      <dgm:t>
        <a:bodyPr/>
        <a:lstStyle/>
        <a:p>
          <a:endParaRPr lang="en-GB"/>
        </a:p>
      </dgm:t>
    </dgm:pt>
    <dgm:pt modelId="{B02ABDC3-851E-4CB4-867F-980EAE0F4B61}" type="sibTrans" cxnId="{0ED7EC95-AA2B-41FB-82FC-60E2302B9CAD}">
      <dgm:prSet/>
      <dgm:spPr/>
      <dgm:t>
        <a:bodyPr/>
        <a:lstStyle/>
        <a:p>
          <a:endParaRPr lang="en-GB"/>
        </a:p>
      </dgm:t>
    </dgm:pt>
    <dgm:pt modelId="{AE8007EA-66D1-46A5-BD77-A195F50995A9}">
      <dgm:prSet phldrT="[Text]"/>
      <dgm:spPr/>
      <dgm:t>
        <a:bodyPr/>
        <a:lstStyle/>
        <a:p>
          <a:r>
            <a:rPr lang="en-GB"/>
            <a:t>TULIP</a:t>
          </a:r>
        </a:p>
        <a:p>
          <a:r>
            <a:rPr lang="en-GB"/>
            <a:t>DUBAI, UAE</a:t>
          </a:r>
        </a:p>
        <a:p>
          <a:r>
            <a:rPr lang="en-GB"/>
            <a:t>False invoices</a:t>
          </a:r>
        </a:p>
        <a:p>
          <a:r>
            <a:rPr lang="en-GB"/>
            <a:t>Back to back</a:t>
          </a:r>
        </a:p>
      </dgm:t>
    </dgm:pt>
    <dgm:pt modelId="{03C4BF73-5520-462A-B32E-518B13A336CE}" type="parTrans" cxnId="{102896F8-D955-4FF6-8650-7884DD73D4B0}">
      <dgm:prSet/>
      <dgm:spPr/>
      <dgm:t>
        <a:bodyPr/>
        <a:lstStyle/>
        <a:p>
          <a:endParaRPr lang="en-GB"/>
        </a:p>
      </dgm:t>
    </dgm:pt>
    <dgm:pt modelId="{B87EEE70-4C1A-4505-9322-8EF5857C1BAF}" type="sibTrans" cxnId="{102896F8-D955-4FF6-8650-7884DD73D4B0}">
      <dgm:prSet/>
      <dgm:spPr/>
      <dgm:t>
        <a:bodyPr/>
        <a:lstStyle/>
        <a:p>
          <a:endParaRPr lang="en-GB"/>
        </a:p>
      </dgm:t>
    </dgm:pt>
    <dgm:pt modelId="{2774220C-3B61-4021-AA80-53C95C989F04}">
      <dgm:prSet phldrT="[Text]"/>
      <dgm:spPr/>
      <dgm:t>
        <a:bodyPr/>
        <a:lstStyle/>
        <a:p>
          <a:r>
            <a:rPr lang="en-GB"/>
            <a:t>OMEGA DIAMONDS</a:t>
          </a:r>
        </a:p>
        <a:p>
          <a:r>
            <a:rPr lang="en-GB"/>
            <a:t>ANTWERP, BELGIUM</a:t>
          </a:r>
        </a:p>
        <a:p>
          <a:r>
            <a:rPr lang="en-GB"/>
            <a:t>Diamonds are sold overvalued</a:t>
          </a:r>
        </a:p>
        <a:p>
          <a:endParaRPr lang="en-GB"/>
        </a:p>
      </dgm:t>
    </dgm:pt>
    <dgm:pt modelId="{4226E380-460E-4E64-B882-705C71F8F8BD}" type="parTrans" cxnId="{4C072DED-BBB8-4F0F-BD88-B734F47FBBC4}">
      <dgm:prSet/>
      <dgm:spPr/>
      <dgm:t>
        <a:bodyPr/>
        <a:lstStyle/>
        <a:p>
          <a:endParaRPr lang="en-GB"/>
        </a:p>
      </dgm:t>
    </dgm:pt>
    <dgm:pt modelId="{BC151CB0-192A-4E48-8866-A8BF8C7E8B0F}" type="sibTrans" cxnId="{4C072DED-BBB8-4F0F-BD88-B734F47FBBC4}">
      <dgm:prSet/>
      <dgm:spPr/>
      <dgm:t>
        <a:bodyPr/>
        <a:lstStyle/>
        <a:p>
          <a:endParaRPr lang="en-GB"/>
        </a:p>
      </dgm:t>
    </dgm:pt>
    <dgm:pt modelId="{E5A7D7C1-C388-4881-9EBA-1E03288A482A}">
      <dgm:prSet phldrT="[Text]"/>
      <dgm:spPr/>
      <dgm:t>
        <a:bodyPr/>
        <a:lstStyle/>
        <a:p>
          <a:r>
            <a:rPr lang="en-GB" dirty="0"/>
            <a:t>60% of value of the diamonds is illegally  appropriated and finances corruption</a:t>
          </a:r>
        </a:p>
      </dgm:t>
    </dgm:pt>
    <dgm:pt modelId="{FAC0E239-C102-4A18-BCA1-5581093C71DC}" type="parTrans" cxnId="{63D9A22F-4B87-4CB3-AFAF-A0D5AD14E5DC}">
      <dgm:prSet/>
      <dgm:spPr/>
      <dgm:t>
        <a:bodyPr/>
        <a:lstStyle/>
        <a:p>
          <a:endParaRPr lang="en-GB"/>
        </a:p>
      </dgm:t>
    </dgm:pt>
    <dgm:pt modelId="{62A6C31E-C0D6-45AC-91D3-162A18D8900C}" type="sibTrans" cxnId="{63D9A22F-4B87-4CB3-AFAF-A0D5AD14E5DC}">
      <dgm:prSet/>
      <dgm:spPr/>
      <dgm:t>
        <a:bodyPr/>
        <a:lstStyle/>
        <a:p>
          <a:endParaRPr lang="en-GB"/>
        </a:p>
      </dgm:t>
    </dgm:pt>
    <dgm:pt modelId="{3BE7469B-1E79-46D5-B1A6-9050F2B6A129}" type="pres">
      <dgm:prSet presAssocID="{22570DA3-37F4-42BB-9AEA-3F99EA14FEE4}" presName="cycle" presStyleCnt="0">
        <dgm:presLayoutVars>
          <dgm:dir/>
          <dgm:resizeHandles val="exact"/>
        </dgm:presLayoutVars>
      </dgm:prSet>
      <dgm:spPr/>
    </dgm:pt>
    <dgm:pt modelId="{72AB91E0-64DB-483E-989F-DEEBA9AC760C}" type="pres">
      <dgm:prSet presAssocID="{BE7270B2-C355-49CB-8FEA-EC677725F308}" presName="node" presStyleLbl="node1" presStyleIdx="0" presStyleCnt="5">
        <dgm:presLayoutVars>
          <dgm:bulletEnabled val="1"/>
        </dgm:presLayoutVars>
      </dgm:prSet>
      <dgm:spPr/>
    </dgm:pt>
    <dgm:pt modelId="{06395DF9-9266-4001-B4C6-A8C9F947E5C3}" type="pres">
      <dgm:prSet presAssocID="{5157EA0E-CD64-4E07-8ABC-B5BD859E752F}" presName="sibTrans" presStyleLbl="sibTrans2D1" presStyleIdx="0" presStyleCnt="5"/>
      <dgm:spPr/>
    </dgm:pt>
    <dgm:pt modelId="{D72FB4C3-4B67-4BC7-B41F-20D2B4925D45}" type="pres">
      <dgm:prSet presAssocID="{5157EA0E-CD64-4E07-8ABC-B5BD859E752F}" presName="connectorText" presStyleLbl="sibTrans2D1" presStyleIdx="0" presStyleCnt="5"/>
      <dgm:spPr/>
    </dgm:pt>
    <dgm:pt modelId="{AABDE564-C84F-4752-BAAD-11826140AB6F}" type="pres">
      <dgm:prSet presAssocID="{0A10A95B-E96B-4138-AFC6-095A35A6B015}" presName="node" presStyleLbl="node1" presStyleIdx="1" presStyleCnt="5">
        <dgm:presLayoutVars>
          <dgm:bulletEnabled val="1"/>
        </dgm:presLayoutVars>
      </dgm:prSet>
      <dgm:spPr/>
    </dgm:pt>
    <dgm:pt modelId="{AEA9FD8E-CF0D-4FCD-B72F-9DBC46C6F050}" type="pres">
      <dgm:prSet presAssocID="{B02ABDC3-851E-4CB4-867F-980EAE0F4B61}" presName="sibTrans" presStyleLbl="sibTrans2D1" presStyleIdx="1" presStyleCnt="5"/>
      <dgm:spPr/>
    </dgm:pt>
    <dgm:pt modelId="{A686B25B-0FBD-4950-8677-82EE82B755D6}" type="pres">
      <dgm:prSet presAssocID="{B02ABDC3-851E-4CB4-867F-980EAE0F4B61}" presName="connectorText" presStyleLbl="sibTrans2D1" presStyleIdx="1" presStyleCnt="5"/>
      <dgm:spPr/>
    </dgm:pt>
    <dgm:pt modelId="{835DF69B-C725-4566-857C-203D3910B422}" type="pres">
      <dgm:prSet presAssocID="{AE8007EA-66D1-46A5-BD77-A195F50995A9}" presName="node" presStyleLbl="node1" presStyleIdx="2" presStyleCnt="5">
        <dgm:presLayoutVars>
          <dgm:bulletEnabled val="1"/>
        </dgm:presLayoutVars>
      </dgm:prSet>
      <dgm:spPr/>
    </dgm:pt>
    <dgm:pt modelId="{AD7EBAD0-FADE-4627-802C-A60BCD757D68}" type="pres">
      <dgm:prSet presAssocID="{B87EEE70-4C1A-4505-9322-8EF5857C1BAF}" presName="sibTrans" presStyleLbl="sibTrans2D1" presStyleIdx="2" presStyleCnt="5"/>
      <dgm:spPr/>
    </dgm:pt>
    <dgm:pt modelId="{C4D59DD4-F0C3-49CC-90CD-9E59C6C0C1C5}" type="pres">
      <dgm:prSet presAssocID="{B87EEE70-4C1A-4505-9322-8EF5857C1BAF}" presName="connectorText" presStyleLbl="sibTrans2D1" presStyleIdx="2" presStyleCnt="5"/>
      <dgm:spPr/>
    </dgm:pt>
    <dgm:pt modelId="{83898569-7F3B-4E0D-BD68-73D13E49DFFE}" type="pres">
      <dgm:prSet presAssocID="{2774220C-3B61-4021-AA80-53C95C989F04}" presName="node" presStyleLbl="node1" presStyleIdx="3" presStyleCnt="5">
        <dgm:presLayoutVars>
          <dgm:bulletEnabled val="1"/>
        </dgm:presLayoutVars>
      </dgm:prSet>
      <dgm:spPr/>
    </dgm:pt>
    <dgm:pt modelId="{4DA487BA-BE0E-43BF-A2AB-438706A1F21F}" type="pres">
      <dgm:prSet presAssocID="{BC151CB0-192A-4E48-8866-A8BF8C7E8B0F}" presName="sibTrans" presStyleLbl="sibTrans2D1" presStyleIdx="3" presStyleCnt="5"/>
      <dgm:spPr/>
    </dgm:pt>
    <dgm:pt modelId="{39B748F5-9AA1-49EB-9B75-834A938F6DB6}" type="pres">
      <dgm:prSet presAssocID="{BC151CB0-192A-4E48-8866-A8BF8C7E8B0F}" presName="connectorText" presStyleLbl="sibTrans2D1" presStyleIdx="3" presStyleCnt="5"/>
      <dgm:spPr/>
    </dgm:pt>
    <dgm:pt modelId="{DEB525F0-2181-42A3-ADEF-C63590A3D062}" type="pres">
      <dgm:prSet presAssocID="{E5A7D7C1-C388-4881-9EBA-1E03288A482A}" presName="node" presStyleLbl="node1" presStyleIdx="4" presStyleCnt="5">
        <dgm:presLayoutVars>
          <dgm:bulletEnabled val="1"/>
        </dgm:presLayoutVars>
      </dgm:prSet>
      <dgm:spPr/>
    </dgm:pt>
    <dgm:pt modelId="{3B8816EC-6E8D-4956-B16E-8017C131790A}" type="pres">
      <dgm:prSet presAssocID="{62A6C31E-C0D6-45AC-91D3-162A18D8900C}" presName="sibTrans" presStyleLbl="sibTrans2D1" presStyleIdx="4" presStyleCnt="5" custScaleX="247855" custLinFactX="-235611" custLinFactY="107865" custLinFactNeighborX="-300000" custLinFactNeighborY="200000"/>
      <dgm:spPr/>
    </dgm:pt>
    <dgm:pt modelId="{4E70AB44-9778-444F-BDE2-7C0783D2F418}" type="pres">
      <dgm:prSet presAssocID="{62A6C31E-C0D6-45AC-91D3-162A18D8900C}" presName="connectorText" presStyleLbl="sibTrans2D1" presStyleIdx="4" presStyleCnt="5"/>
      <dgm:spPr/>
    </dgm:pt>
  </dgm:ptLst>
  <dgm:cxnLst>
    <dgm:cxn modelId="{ED1C5027-5DA0-4E07-8D8A-9C55929BA860}" type="presOf" srcId="{62A6C31E-C0D6-45AC-91D3-162A18D8900C}" destId="{4E70AB44-9778-444F-BDE2-7C0783D2F418}" srcOrd="1" destOrd="0" presId="urn:microsoft.com/office/officeart/2005/8/layout/cycle2"/>
    <dgm:cxn modelId="{63D9A22F-4B87-4CB3-AFAF-A0D5AD14E5DC}" srcId="{22570DA3-37F4-42BB-9AEA-3F99EA14FEE4}" destId="{E5A7D7C1-C388-4881-9EBA-1E03288A482A}" srcOrd="4" destOrd="0" parTransId="{FAC0E239-C102-4A18-BCA1-5581093C71DC}" sibTransId="{62A6C31E-C0D6-45AC-91D3-162A18D8900C}"/>
    <dgm:cxn modelId="{3248523A-A573-43E6-829F-67B40F03567A}" type="presOf" srcId="{5157EA0E-CD64-4E07-8ABC-B5BD859E752F}" destId="{D72FB4C3-4B67-4BC7-B41F-20D2B4925D45}" srcOrd="1" destOrd="0" presId="urn:microsoft.com/office/officeart/2005/8/layout/cycle2"/>
    <dgm:cxn modelId="{0D2D923B-03CE-47BA-AC27-12DA7B41000B}" type="presOf" srcId="{BC151CB0-192A-4E48-8866-A8BF8C7E8B0F}" destId="{4DA487BA-BE0E-43BF-A2AB-438706A1F21F}" srcOrd="0" destOrd="0" presId="urn:microsoft.com/office/officeart/2005/8/layout/cycle2"/>
    <dgm:cxn modelId="{474DA361-115E-4E34-A019-D566A245F89F}" type="presOf" srcId="{BE7270B2-C355-49CB-8FEA-EC677725F308}" destId="{72AB91E0-64DB-483E-989F-DEEBA9AC760C}" srcOrd="0" destOrd="0" presId="urn:microsoft.com/office/officeart/2005/8/layout/cycle2"/>
    <dgm:cxn modelId="{ADC4EA43-51F9-45E3-AE4B-8BE453B9B2A0}" type="presOf" srcId="{E5A7D7C1-C388-4881-9EBA-1E03288A482A}" destId="{DEB525F0-2181-42A3-ADEF-C63590A3D062}" srcOrd="0" destOrd="0" presId="urn:microsoft.com/office/officeart/2005/8/layout/cycle2"/>
    <dgm:cxn modelId="{957F4947-C4BC-4AB4-9E67-F1B5A9F78CC9}" type="presOf" srcId="{5157EA0E-CD64-4E07-8ABC-B5BD859E752F}" destId="{06395DF9-9266-4001-B4C6-A8C9F947E5C3}" srcOrd="0" destOrd="0" presId="urn:microsoft.com/office/officeart/2005/8/layout/cycle2"/>
    <dgm:cxn modelId="{40C80E68-9B9E-4FBA-AF07-7FC9CF7B4E84}" type="presOf" srcId="{B02ABDC3-851E-4CB4-867F-980EAE0F4B61}" destId="{A686B25B-0FBD-4950-8677-82EE82B755D6}" srcOrd="1" destOrd="0" presId="urn:microsoft.com/office/officeart/2005/8/layout/cycle2"/>
    <dgm:cxn modelId="{6959A259-274F-4713-B419-EE7D5BF2C0AE}" type="presOf" srcId="{B02ABDC3-851E-4CB4-867F-980EAE0F4B61}" destId="{AEA9FD8E-CF0D-4FCD-B72F-9DBC46C6F050}" srcOrd="0" destOrd="0" presId="urn:microsoft.com/office/officeart/2005/8/layout/cycle2"/>
    <dgm:cxn modelId="{B1D1877A-8F75-4AB8-BCE0-237BAF3B1174}" type="presOf" srcId="{62A6C31E-C0D6-45AC-91D3-162A18D8900C}" destId="{3B8816EC-6E8D-4956-B16E-8017C131790A}" srcOrd="0" destOrd="0" presId="urn:microsoft.com/office/officeart/2005/8/layout/cycle2"/>
    <dgm:cxn modelId="{0ED7EC95-AA2B-41FB-82FC-60E2302B9CAD}" srcId="{22570DA3-37F4-42BB-9AEA-3F99EA14FEE4}" destId="{0A10A95B-E96B-4138-AFC6-095A35A6B015}" srcOrd="1" destOrd="0" parTransId="{F6CF46DE-D4D1-4208-9CD8-AE16A47E5AC2}" sibTransId="{B02ABDC3-851E-4CB4-867F-980EAE0F4B61}"/>
    <dgm:cxn modelId="{B6AA8599-909C-4D12-9E58-D5AF6E58FA99}" type="presOf" srcId="{AE8007EA-66D1-46A5-BD77-A195F50995A9}" destId="{835DF69B-C725-4566-857C-203D3910B422}" srcOrd="0" destOrd="0" presId="urn:microsoft.com/office/officeart/2005/8/layout/cycle2"/>
    <dgm:cxn modelId="{330500B6-E934-436B-9F24-96D704FAD029}" type="presOf" srcId="{0A10A95B-E96B-4138-AFC6-095A35A6B015}" destId="{AABDE564-C84F-4752-BAAD-11826140AB6F}" srcOrd="0" destOrd="0" presId="urn:microsoft.com/office/officeart/2005/8/layout/cycle2"/>
    <dgm:cxn modelId="{FF2F04B7-2C49-4CAE-9765-744908CD4EF9}" srcId="{22570DA3-37F4-42BB-9AEA-3F99EA14FEE4}" destId="{BE7270B2-C355-49CB-8FEA-EC677725F308}" srcOrd="0" destOrd="0" parTransId="{B2D41EED-964E-4141-B9DE-97D84AB741A4}" sibTransId="{5157EA0E-CD64-4E07-8ABC-B5BD859E752F}"/>
    <dgm:cxn modelId="{CC4847C4-3562-44B2-97E6-CC114A714F1A}" type="presOf" srcId="{BC151CB0-192A-4E48-8866-A8BF8C7E8B0F}" destId="{39B748F5-9AA1-49EB-9B75-834A938F6DB6}" srcOrd="1" destOrd="0" presId="urn:microsoft.com/office/officeart/2005/8/layout/cycle2"/>
    <dgm:cxn modelId="{F6E166C9-5FED-4D74-8077-E5074AE1F427}" type="presOf" srcId="{2774220C-3B61-4021-AA80-53C95C989F04}" destId="{83898569-7F3B-4E0D-BD68-73D13E49DFFE}" srcOrd="0" destOrd="0" presId="urn:microsoft.com/office/officeart/2005/8/layout/cycle2"/>
    <dgm:cxn modelId="{F90840CF-E3DE-48E0-B17F-7F34FFA20A46}" type="presOf" srcId="{B87EEE70-4C1A-4505-9322-8EF5857C1BAF}" destId="{AD7EBAD0-FADE-4627-802C-A60BCD757D68}" srcOrd="0" destOrd="0" presId="urn:microsoft.com/office/officeart/2005/8/layout/cycle2"/>
    <dgm:cxn modelId="{716BF2D6-B927-4168-980D-36ABB1951378}" type="presOf" srcId="{22570DA3-37F4-42BB-9AEA-3F99EA14FEE4}" destId="{3BE7469B-1E79-46D5-B1A6-9050F2B6A129}" srcOrd="0" destOrd="0" presId="urn:microsoft.com/office/officeart/2005/8/layout/cycle2"/>
    <dgm:cxn modelId="{4C072DED-BBB8-4F0F-BD88-B734F47FBBC4}" srcId="{22570DA3-37F4-42BB-9AEA-3F99EA14FEE4}" destId="{2774220C-3B61-4021-AA80-53C95C989F04}" srcOrd="3" destOrd="0" parTransId="{4226E380-460E-4E64-B882-705C71F8F8BD}" sibTransId="{BC151CB0-192A-4E48-8866-A8BF8C7E8B0F}"/>
    <dgm:cxn modelId="{AFB2E0EF-644E-4B57-8799-76224BBEA114}" type="presOf" srcId="{B87EEE70-4C1A-4505-9322-8EF5857C1BAF}" destId="{C4D59DD4-F0C3-49CC-90CD-9E59C6C0C1C5}" srcOrd="1" destOrd="0" presId="urn:microsoft.com/office/officeart/2005/8/layout/cycle2"/>
    <dgm:cxn modelId="{102896F8-D955-4FF6-8650-7884DD73D4B0}" srcId="{22570DA3-37F4-42BB-9AEA-3F99EA14FEE4}" destId="{AE8007EA-66D1-46A5-BD77-A195F50995A9}" srcOrd="2" destOrd="0" parTransId="{03C4BF73-5520-462A-B32E-518B13A336CE}" sibTransId="{B87EEE70-4C1A-4505-9322-8EF5857C1BAF}"/>
    <dgm:cxn modelId="{91EF8833-8979-4E5F-BB63-F0638475CB36}" type="presParOf" srcId="{3BE7469B-1E79-46D5-B1A6-9050F2B6A129}" destId="{72AB91E0-64DB-483E-989F-DEEBA9AC760C}" srcOrd="0" destOrd="0" presId="urn:microsoft.com/office/officeart/2005/8/layout/cycle2"/>
    <dgm:cxn modelId="{B8BDBD04-58DF-4867-BDC2-0ABF6DBEC7A5}" type="presParOf" srcId="{3BE7469B-1E79-46D5-B1A6-9050F2B6A129}" destId="{06395DF9-9266-4001-B4C6-A8C9F947E5C3}" srcOrd="1" destOrd="0" presId="urn:microsoft.com/office/officeart/2005/8/layout/cycle2"/>
    <dgm:cxn modelId="{B7487495-79CD-4657-9139-3DC982ADDD84}" type="presParOf" srcId="{06395DF9-9266-4001-B4C6-A8C9F947E5C3}" destId="{D72FB4C3-4B67-4BC7-B41F-20D2B4925D45}" srcOrd="0" destOrd="0" presId="urn:microsoft.com/office/officeart/2005/8/layout/cycle2"/>
    <dgm:cxn modelId="{49677E78-B7F9-4496-885F-F91A2960A27F}" type="presParOf" srcId="{3BE7469B-1E79-46D5-B1A6-9050F2B6A129}" destId="{AABDE564-C84F-4752-BAAD-11826140AB6F}" srcOrd="2" destOrd="0" presId="urn:microsoft.com/office/officeart/2005/8/layout/cycle2"/>
    <dgm:cxn modelId="{F8652F2F-0A8D-4C2B-867C-3B3CE0A406AB}" type="presParOf" srcId="{3BE7469B-1E79-46D5-B1A6-9050F2B6A129}" destId="{AEA9FD8E-CF0D-4FCD-B72F-9DBC46C6F050}" srcOrd="3" destOrd="0" presId="urn:microsoft.com/office/officeart/2005/8/layout/cycle2"/>
    <dgm:cxn modelId="{02EF34EA-F573-4773-853E-4B35B9DD025A}" type="presParOf" srcId="{AEA9FD8E-CF0D-4FCD-B72F-9DBC46C6F050}" destId="{A686B25B-0FBD-4950-8677-82EE82B755D6}" srcOrd="0" destOrd="0" presId="urn:microsoft.com/office/officeart/2005/8/layout/cycle2"/>
    <dgm:cxn modelId="{68667C93-5D82-4844-B808-99E7022369E1}" type="presParOf" srcId="{3BE7469B-1E79-46D5-B1A6-9050F2B6A129}" destId="{835DF69B-C725-4566-857C-203D3910B422}" srcOrd="4" destOrd="0" presId="urn:microsoft.com/office/officeart/2005/8/layout/cycle2"/>
    <dgm:cxn modelId="{8346891B-6DCE-4C17-A0C7-5C6D87318B8C}" type="presParOf" srcId="{3BE7469B-1E79-46D5-B1A6-9050F2B6A129}" destId="{AD7EBAD0-FADE-4627-802C-A60BCD757D68}" srcOrd="5" destOrd="0" presId="urn:microsoft.com/office/officeart/2005/8/layout/cycle2"/>
    <dgm:cxn modelId="{2669219E-0766-47C5-84E1-E24C0CE2CA2F}" type="presParOf" srcId="{AD7EBAD0-FADE-4627-802C-A60BCD757D68}" destId="{C4D59DD4-F0C3-49CC-90CD-9E59C6C0C1C5}" srcOrd="0" destOrd="0" presId="urn:microsoft.com/office/officeart/2005/8/layout/cycle2"/>
    <dgm:cxn modelId="{740F6654-5C11-43DC-BA65-201FC2594D35}" type="presParOf" srcId="{3BE7469B-1E79-46D5-B1A6-9050F2B6A129}" destId="{83898569-7F3B-4E0D-BD68-73D13E49DFFE}" srcOrd="6" destOrd="0" presId="urn:microsoft.com/office/officeart/2005/8/layout/cycle2"/>
    <dgm:cxn modelId="{AADFBF42-3FFD-4502-B91B-B63194BA6F07}" type="presParOf" srcId="{3BE7469B-1E79-46D5-B1A6-9050F2B6A129}" destId="{4DA487BA-BE0E-43BF-A2AB-438706A1F21F}" srcOrd="7" destOrd="0" presId="urn:microsoft.com/office/officeart/2005/8/layout/cycle2"/>
    <dgm:cxn modelId="{FE8F0393-DFE2-463D-B4C2-DBF505227526}" type="presParOf" srcId="{4DA487BA-BE0E-43BF-A2AB-438706A1F21F}" destId="{39B748F5-9AA1-49EB-9B75-834A938F6DB6}" srcOrd="0" destOrd="0" presId="urn:microsoft.com/office/officeart/2005/8/layout/cycle2"/>
    <dgm:cxn modelId="{B27599A6-188A-4326-81EA-E829AEAF3613}" type="presParOf" srcId="{3BE7469B-1E79-46D5-B1A6-9050F2B6A129}" destId="{DEB525F0-2181-42A3-ADEF-C63590A3D062}" srcOrd="8" destOrd="0" presId="urn:microsoft.com/office/officeart/2005/8/layout/cycle2"/>
    <dgm:cxn modelId="{0A51F243-F761-4FD9-A85B-D10D9400AC5B}" type="presParOf" srcId="{3BE7469B-1E79-46D5-B1A6-9050F2B6A129}" destId="{3B8816EC-6E8D-4956-B16E-8017C131790A}" srcOrd="9" destOrd="0" presId="urn:microsoft.com/office/officeart/2005/8/layout/cycle2"/>
    <dgm:cxn modelId="{6120A97D-D817-4FA5-B98E-E3EB4B7BE95F}" type="presParOf" srcId="{3B8816EC-6E8D-4956-B16E-8017C131790A}" destId="{4E70AB44-9778-444F-BDE2-7C0783D2F418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AB91E0-64DB-483E-989F-DEEBA9AC760C}">
      <dsp:nvSpPr>
        <dsp:cNvPr id="0" name=""/>
        <dsp:cNvSpPr/>
      </dsp:nvSpPr>
      <dsp:spPr>
        <a:xfrm>
          <a:off x="2203335" y="1752"/>
          <a:ext cx="1682979" cy="168297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Angola mining companies and informal sector  obliged to sell diamonds at 40% of value</a:t>
          </a:r>
        </a:p>
      </dsp:txBody>
      <dsp:txXfrm>
        <a:off x="2449802" y="248219"/>
        <a:ext cx="1190045" cy="1190045"/>
      </dsp:txXfrm>
    </dsp:sp>
    <dsp:sp modelId="{06395DF9-9266-4001-B4C6-A8C9F947E5C3}">
      <dsp:nvSpPr>
        <dsp:cNvPr id="0" name=""/>
        <dsp:cNvSpPr/>
      </dsp:nvSpPr>
      <dsp:spPr>
        <a:xfrm rot="2160000">
          <a:off x="3832860" y="1293906"/>
          <a:ext cx="446293" cy="5680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800" kern="1200"/>
        </a:p>
      </dsp:txBody>
      <dsp:txXfrm>
        <a:off x="3845645" y="1368158"/>
        <a:ext cx="312405" cy="340803"/>
      </dsp:txXfrm>
    </dsp:sp>
    <dsp:sp modelId="{AABDE564-C84F-4752-BAAD-11826140AB6F}">
      <dsp:nvSpPr>
        <dsp:cNvPr id="0" name=""/>
        <dsp:cNvSpPr/>
      </dsp:nvSpPr>
      <dsp:spPr>
        <a:xfrm>
          <a:off x="4246137" y="1485935"/>
          <a:ext cx="1682979" cy="168297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ASCORP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LUANDA, ANGOLA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(Isabel dos Santos and Omega Diamonds)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Buy undervalued diamonds</a:t>
          </a:r>
        </a:p>
      </dsp:txBody>
      <dsp:txXfrm>
        <a:off x="4492604" y="1732402"/>
        <a:ext cx="1190045" cy="1190045"/>
      </dsp:txXfrm>
    </dsp:sp>
    <dsp:sp modelId="{AEA9FD8E-CF0D-4FCD-B72F-9DBC46C6F050}">
      <dsp:nvSpPr>
        <dsp:cNvPr id="0" name=""/>
        <dsp:cNvSpPr/>
      </dsp:nvSpPr>
      <dsp:spPr>
        <a:xfrm rot="6480000">
          <a:off x="4478243" y="3232138"/>
          <a:ext cx="446293" cy="5680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800" kern="1200"/>
        </a:p>
      </dsp:txBody>
      <dsp:txXfrm rot="10800000">
        <a:off x="4565874" y="3282071"/>
        <a:ext cx="312405" cy="340803"/>
      </dsp:txXfrm>
    </dsp:sp>
    <dsp:sp modelId="{835DF69B-C725-4566-857C-203D3910B422}">
      <dsp:nvSpPr>
        <dsp:cNvPr id="0" name=""/>
        <dsp:cNvSpPr/>
      </dsp:nvSpPr>
      <dsp:spPr>
        <a:xfrm>
          <a:off x="3465856" y="3887393"/>
          <a:ext cx="1682979" cy="168297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TULIP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DUBAI, UAE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False invoices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Back to back</a:t>
          </a:r>
        </a:p>
      </dsp:txBody>
      <dsp:txXfrm>
        <a:off x="3712323" y="4133860"/>
        <a:ext cx="1190045" cy="1190045"/>
      </dsp:txXfrm>
    </dsp:sp>
    <dsp:sp modelId="{AD7EBAD0-FADE-4627-802C-A60BCD757D68}">
      <dsp:nvSpPr>
        <dsp:cNvPr id="0" name=""/>
        <dsp:cNvSpPr/>
      </dsp:nvSpPr>
      <dsp:spPr>
        <a:xfrm rot="10800000">
          <a:off x="2834309" y="4444880"/>
          <a:ext cx="446293" cy="5680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800" kern="1200"/>
        </a:p>
      </dsp:txBody>
      <dsp:txXfrm rot="10800000">
        <a:off x="2968197" y="4558481"/>
        <a:ext cx="312405" cy="340803"/>
      </dsp:txXfrm>
    </dsp:sp>
    <dsp:sp modelId="{83898569-7F3B-4E0D-BD68-73D13E49DFFE}">
      <dsp:nvSpPr>
        <dsp:cNvPr id="0" name=""/>
        <dsp:cNvSpPr/>
      </dsp:nvSpPr>
      <dsp:spPr>
        <a:xfrm>
          <a:off x="940813" y="3887393"/>
          <a:ext cx="1682979" cy="168297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OMEGA DIAMONDS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ANTWERP, BELGIUM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Diamonds are sold overvalued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>
        <a:off x="1187280" y="4133860"/>
        <a:ext cx="1190045" cy="1190045"/>
      </dsp:txXfrm>
    </dsp:sp>
    <dsp:sp modelId="{4DA487BA-BE0E-43BF-A2AB-438706A1F21F}">
      <dsp:nvSpPr>
        <dsp:cNvPr id="0" name=""/>
        <dsp:cNvSpPr/>
      </dsp:nvSpPr>
      <dsp:spPr>
        <a:xfrm rot="15120000">
          <a:off x="1172919" y="3256163"/>
          <a:ext cx="446293" cy="5680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800" kern="1200"/>
        </a:p>
      </dsp:txBody>
      <dsp:txXfrm rot="10800000">
        <a:off x="1260550" y="3433432"/>
        <a:ext cx="312405" cy="340803"/>
      </dsp:txXfrm>
    </dsp:sp>
    <dsp:sp modelId="{DEB525F0-2181-42A3-ADEF-C63590A3D062}">
      <dsp:nvSpPr>
        <dsp:cNvPr id="0" name=""/>
        <dsp:cNvSpPr/>
      </dsp:nvSpPr>
      <dsp:spPr>
        <a:xfrm>
          <a:off x="160532" y="1485935"/>
          <a:ext cx="1682979" cy="1682979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60% of value of the diamonds is illegally  appropriated and finances corruption</a:t>
          </a:r>
        </a:p>
      </dsp:txBody>
      <dsp:txXfrm>
        <a:off x="406999" y="1732402"/>
        <a:ext cx="1190045" cy="1190045"/>
      </dsp:txXfrm>
    </dsp:sp>
    <dsp:sp modelId="{3B8816EC-6E8D-4956-B16E-8017C131790A}">
      <dsp:nvSpPr>
        <dsp:cNvPr id="0" name=""/>
        <dsp:cNvSpPr/>
      </dsp:nvSpPr>
      <dsp:spPr>
        <a:xfrm rot="19440000">
          <a:off x="-553080" y="3057445"/>
          <a:ext cx="1106160" cy="5680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800" kern="1200"/>
        </a:p>
      </dsp:txBody>
      <dsp:txXfrm>
        <a:off x="-536808" y="3221126"/>
        <a:ext cx="935759" cy="3408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289B6-C160-4FA0-A375-16B94D041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C423D1-B7B3-4E15-94D5-359A76D0F6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349E3A-57A4-4D54-956E-8FE43F707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CE25F-A708-4C70-B78F-57BE8FF4D74F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4BC4B3-9C63-4925-B20A-8AA674BC5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ACA29C-3D20-4C81-9082-DE2FCC5E7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5655D-FFBD-4DAD-A6C2-A7148D5317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023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E474A-CD43-44CF-8C19-2F8177B58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563FA-01A4-4414-950F-1DB1256E00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FC5C6D-DBAF-4278-903D-5654978F1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CE25F-A708-4C70-B78F-57BE8FF4D74F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267C01-5688-41E1-83AF-CA597323C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1A4527-FD07-4315-822D-BD51F2C32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5655D-FFBD-4DAD-A6C2-A7148D5317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547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FF541-9C3D-4FC1-8D12-80639315E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20A9E0-B029-489D-95BF-42FA3CE291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4371B-71DD-4442-8176-57019EE39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CE25F-A708-4C70-B78F-57BE8FF4D74F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F67BDA-E3D9-45F8-BC4D-3BCD04EC9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30A42-301E-42A1-9E76-267C94C3F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5655D-FFBD-4DAD-A6C2-A7148D5317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133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63DAF-6109-4944-881C-C57296FF7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A5D4A-D09B-45C0-A632-E7985401ED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19B802-0985-475A-9D63-F74088B7BE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37F08F-DE49-4D88-8D81-55A43E9DC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CE25F-A708-4C70-B78F-57BE8FF4D74F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0E920F-BA17-407A-AB75-C45315047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6A6598-D68C-4588-9E7E-6D0803BD4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5655D-FFBD-4DAD-A6C2-A7148D5317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6852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BD9B7-22D1-4881-9CEE-B087893BB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9DFE48-E02C-4C35-9A1C-213AC129C9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D3D750-348E-401D-B064-9D5B2437A7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C6BA70-2620-4C5A-A6F0-77B785537E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703035-E790-49EB-A917-6E2D624B78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83D0E6-5BF4-4D8B-9427-C7083F291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CE25F-A708-4C70-B78F-57BE8FF4D74F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3ACC8A-46F3-4C50-83F7-4EEC49F81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D02E8E-11E1-474D-8CA6-28AC29FC3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5655D-FFBD-4DAD-A6C2-A7148D5317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633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11C67-801A-49AD-88B5-9D3D5B38C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17886A-D2A5-4E06-BF13-6111D2CA9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CE25F-A708-4C70-B78F-57BE8FF4D74F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1A4EDD-7A4D-4083-8A2A-A7956FFDB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EED8F-C455-46AF-A1C1-41E02D355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5655D-FFBD-4DAD-A6C2-A7148D5317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698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F923F5-C483-4F3C-BD02-A44B2D13A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CE25F-A708-4C70-B78F-57BE8FF4D74F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E274C9-8BD9-4ABC-8BFD-CE8DC1166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806356-0A99-4451-8128-5FC858A0B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5655D-FFBD-4DAD-A6C2-A7148D5317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674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1ECA0-0AC9-4967-A41F-E00C2B071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223A9D-1243-4C18-9F60-723873598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B8ACA-664B-4EBF-B665-F0BDC2BA4F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37FBF-A86D-44EF-A5E5-68570943A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CE25F-A708-4C70-B78F-57BE8FF4D74F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57CFD1-78C3-4254-8349-9FF339848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2B3F01-F564-4134-8C88-2E09042F0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5655D-FFBD-4DAD-A6C2-A7148D5317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2393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A9BCA-97BC-477D-937A-D3878F65D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4D9AEE-0890-4F9A-A20A-38C4843DAC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B42AFC-AAF5-4A99-BB9C-7CC1C8FFDB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16CBC-C634-41D4-8F37-633716E71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CE25F-A708-4C70-B78F-57BE8FF4D74F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361499-4056-4AAF-A52D-797B8EE79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A07B74-096D-4B15-94ED-54BF75219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5655D-FFBD-4DAD-A6C2-A7148D5317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4319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59C3E-EAF3-4748-839F-CAB162D0A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45F2E6-1FE7-4E86-B8AD-78E7E17EC8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373E10-01F3-4E0F-B4E4-2C33C5005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CE25F-A708-4C70-B78F-57BE8FF4D74F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05B5C9-BB11-403B-BA42-0C699EE81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06A18B-E92A-4A90-9699-905440306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5655D-FFBD-4DAD-A6C2-A7148D5317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407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A56B95-5A94-42BC-ADCD-634DA14151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9955E0-E5E0-4D36-A137-0E7D8CE5CA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FA20A-391B-4752-B2CF-D0DE9612A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CE25F-A708-4C70-B78F-57BE8FF4D74F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0B788-9933-4BEF-840E-977169D5F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DD8C5-08ED-4074-8435-8782B8EBB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5655D-FFBD-4DAD-A6C2-A7148D5317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0349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1F4B08-8A6F-4113-B943-CBC125CD3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8774D4-CFCC-44AA-9AE4-D0A543353E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C36E1D-B9AA-4172-91E6-9227DAD5E1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CE25F-A708-4C70-B78F-57BE8FF4D74F}" type="datetimeFigureOut">
              <a:rPr lang="en-GB" smtClean="0"/>
              <a:t>21/06/2018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929C3B-55B6-4270-9989-B94314639B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A1D93-A98D-4512-952F-AF6476BAE3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E5655D-FFBD-4DAD-A6C2-A7148D5317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89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European_Parliament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s://shearthscience.wikispaces.com/diamond?showcomments=1" TargetMode="Externa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rwp-roger/4132206497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2.0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jmcintyre.wikispaces.com/TDJ3M_Architectural_Design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ommons.wikimedia.org/wiki/File:Luanda_Panorama.jpg" TargetMode="Externa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Brabo_Fountain_and_Grote_Markt,_main_square_of_Antwerp.JPG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obarnes.com/en/belgium/brussels/chyl-concept-store-cafe-restaurant-trendy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en.wikipedia.org/wiki/File:De_grisogono.jpg" TargetMode="Externa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Angolan_woman_with_children_outside_health_clinic_(5686703351).jpg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CD5FDC8-22D9-46D0-B12E-9520022428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3081" b="-1"/>
          <a:stretch/>
        </p:blipFill>
        <p:spPr>
          <a:xfrm>
            <a:off x="-1" y="-28"/>
            <a:ext cx="12192000" cy="6855958"/>
          </a:xfrm>
          <a:prstGeom prst="rect">
            <a:avLst/>
          </a:pr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72D119F-8562-42DA-AE9A-70D44FDCFD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389868" cy="6374535"/>
          </a:xfrm>
          <a:custGeom>
            <a:avLst/>
            <a:gdLst>
              <a:gd name="connsiteX0" fmla="*/ 620377 w 5389868"/>
              <a:gd name="connsiteY0" fmla="*/ 6374535 h 6374535"/>
              <a:gd name="connsiteX1" fmla="*/ 3459520 w 5389868"/>
              <a:gd name="connsiteY1" fmla="*/ 6374535 h 6374535"/>
              <a:gd name="connsiteX2" fmla="*/ 3638761 w 5389868"/>
              <a:gd name="connsiteY2" fmla="*/ 6288190 h 6374535"/>
              <a:gd name="connsiteX3" fmla="*/ 5389868 w 5389868"/>
              <a:gd name="connsiteY3" fmla="*/ 3346018 h 6374535"/>
              <a:gd name="connsiteX4" fmla="*/ 2043850 w 5389868"/>
              <a:gd name="connsiteY4" fmla="*/ 0 h 6374535"/>
              <a:gd name="connsiteX5" fmla="*/ 139826 w 5389868"/>
              <a:gd name="connsiteY5" fmla="*/ 594192 h 6374535"/>
              <a:gd name="connsiteX6" fmla="*/ 0 w 5389868"/>
              <a:gd name="connsiteY6" fmla="*/ 700065 h 6374535"/>
              <a:gd name="connsiteX7" fmla="*/ 0 w 5389868"/>
              <a:gd name="connsiteY7" fmla="*/ 5991971 h 6374535"/>
              <a:gd name="connsiteX8" fmla="*/ 139827 w 5389868"/>
              <a:gd name="connsiteY8" fmla="*/ 6097845 h 6374535"/>
              <a:gd name="connsiteX9" fmla="*/ 378347 w 5389868"/>
              <a:gd name="connsiteY9" fmla="*/ 6248727 h 63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89868" h="6374535">
                <a:moveTo>
                  <a:pt x="620377" y="6374535"/>
                </a:moveTo>
                <a:lnTo>
                  <a:pt x="3459520" y="6374535"/>
                </a:lnTo>
                <a:lnTo>
                  <a:pt x="3638761" y="6288190"/>
                </a:lnTo>
                <a:cubicBezTo>
                  <a:pt x="4681799" y="5721578"/>
                  <a:pt x="5389868" y="4616487"/>
                  <a:pt x="5389868" y="3346018"/>
                </a:cubicBezTo>
                <a:cubicBezTo>
                  <a:pt x="5389868" y="1498063"/>
                  <a:pt x="3891805" y="0"/>
                  <a:pt x="2043850" y="0"/>
                </a:cubicBezTo>
                <a:cubicBezTo>
                  <a:pt x="1336430" y="0"/>
                  <a:pt x="680285" y="219535"/>
                  <a:pt x="139826" y="594192"/>
                </a:cubicBezTo>
                <a:lnTo>
                  <a:pt x="0" y="700065"/>
                </a:lnTo>
                <a:lnTo>
                  <a:pt x="0" y="5991971"/>
                </a:lnTo>
                <a:lnTo>
                  <a:pt x="139827" y="6097845"/>
                </a:lnTo>
                <a:cubicBezTo>
                  <a:pt x="217035" y="6151367"/>
                  <a:pt x="296605" y="6201724"/>
                  <a:pt x="378347" y="624872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0B366B-C553-4E3C-9B9A-045D32FCAAA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25787" r="6786" b="-1"/>
          <a:stretch/>
        </p:blipFill>
        <p:spPr>
          <a:xfrm>
            <a:off x="2" y="2"/>
            <a:ext cx="5234519" cy="6210629"/>
          </a:xfrm>
          <a:custGeom>
            <a:avLst/>
            <a:gdLst>
              <a:gd name="connsiteX0" fmla="*/ 1082595 w 5234519"/>
              <a:gd name="connsiteY0" fmla="*/ 0 h 6210629"/>
              <a:gd name="connsiteX1" fmla="*/ 3027450 w 5234519"/>
              <a:gd name="connsiteY1" fmla="*/ 0 h 6210629"/>
              <a:gd name="connsiteX2" fmla="*/ 3291029 w 5234519"/>
              <a:gd name="connsiteY2" fmla="*/ 96471 h 6210629"/>
              <a:gd name="connsiteX3" fmla="*/ 5234519 w 5234519"/>
              <a:gd name="connsiteY3" fmla="*/ 3028517 h 6210629"/>
              <a:gd name="connsiteX4" fmla="*/ 2052407 w 5234519"/>
              <a:gd name="connsiteY4" fmla="*/ 6210629 h 6210629"/>
              <a:gd name="connsiteX5" fmla="*/ 28288 w 5234519"/>
              <a:gd name="connsiteY5" fmla="*/ 5483989 h 6210629"/>
              <a:gd name="connsiteX6" fmla="*/ 0 w 5234519"/>
              <a:gd name="connsiteY6" fmla="*/ 5458279 h 6210629"/>
              <a:gd name="connsiteX7" fmla="*/ 0 w 5234519"/>
              <a:gd name="connsiteY7" fmla="*/ 598754 h 6210629"/>
              <a:gd name="connsiteX8" fmla="*/ 28288 w 5234519"/>
              <a:gd name="connsiteY8" fmla="*/ 573044 h 6210629"/>
              <a:gd name="connsiteX9" fmla="*/ 958290 w 5234519"/>
              <a:gd name="connsiteY9" fmla="*/ 39494 h 621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49ADD7-F2A1-47E6-85E1-FD202A4FA8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72445" y="3640254"/>
            <a:ext cx="5319433" cy="2076333"/>
          </a:xfrm>
        </p:spPr>
        <p:txBody>
          <a:bodyPr anchor="t">
            <a:normAutofit/>
          </a:bodyPr>
          <a:lstStyle/>
          <a:p>
            <a:pPr algn="l"/>
            <a:r>
              <a:rPr lang="en-US" sz="3700" dirty="0"/>
              <a:t>Omega Diamonds case in Belgium: an opportunity to repatriate assets to Angola</a:t>
            </a:r>
            <a:endParaRPr lang="en-GB" sz="37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9656F8-CC28-4084-800B-404B9FCD85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72446" y="2668075"/>
            <a:ext cx="5319431" cy="972180"/>
          </a:xfrm>
        </p:spPr>
        <p:txBody>
          <a:bodyPr anchor="b">
            <a:normAutofit/>
          </a:bodyPr>
          <a:lstStyle/>
          <a:p>
            <a:pPr algn="l"/>
            <a:r>
              <a:rPr lang="en-GB" sz="1400"/>
              <a:t>David Renous</a:t>
            </a:r>
          </a:p>
          <a:p>
            <a:pPr algn="l"/>
            <a:r>
              <a:rPr lang="en-GB" sz="1400"/>
              <a:t>European Parliament</a:t>
            </a:r>
          </a:p>
          <a:p>
            <a:pPr algn="l"/>
            <a:r>
              <a:rPr lang="en-GB" sz="1400"/>
              <a:t>20</a:t>
            </a:r>
            <a:r>
              <a:rPr lang="en-GB" sz="1400" baseline="30000"/>
              <a:t>th</a:t>
            </a:r>
            <a:r>
              <a:rPr lang="en-GB" sz="1400"/>
              <a:t> June 2018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5950F6-B889-4BBE-91C5-F1AD0328F86D}"/>
              </a:ext>
            </a:extLst>
          </p:cNvPr>
          <p:cNvSpPr txBox="1"/>
          <p:nvPr/>
        </p:nvSpPr>
        <p:spPr>
          <a:xfrm>
            <a:off x="11576126" y="6655875"/>
            <a:ext cx="615873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 dirty="0">
                <a:solidFill>
                  <a:srgbClr val="FFFFFF"/>
                </a:solidFill>
              </a:rPr>
              <a:t>This </a:t>
            </a:r>
            <a:r>
              <a:rPr lang="en-GB" sz="700" dirty="0" err="1">
                <a:solidFill>
                  <a:srgbClr val="FFFFFF"/>
                </a:solidFill>
              </a:rPr>
              <a:t>Phot</a:t>
            </a:r>
            <a:r>
              <a:rPr lang="en-GB" sz="700" dirty="0" err="1">
                <a:solidFill>
                  <a:srgbClr val="FFFFFF"/>
                </a:solidFill>
                <a:hlinkClick r:id="rId6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</a:t>
            </a:r>
            <a:endParaRPr lang="en-GB" sz="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1317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ign on the side of a building&#10;&#10;Description generated with very high confidence">
            <a:extLst>
              <a:ext uri="{FF2B5EF4-FFF2-40B4-BE49-F238E27FC236}">
                <a16:creationId xmlns:a16="http://schemas.microsoft.com/office/drawing/2014/main" id="{530438A7-63B8-4542-9526-0AE78D1222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b="1618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>
            <a:solidFill>
              <a:srgbClr val="6EA2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B053C3E-6354-4959-B77F-8AE008CF6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GB" dirty="0"/>
              <a:t>Diamonds diverted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6BFDAA-12EF-4281-8E7F-B1D924A04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en-US" sz="2000"/>
              <a:t>Between 2003 and 2008, 364 lots of Angolan rough diamonds, diverted through the United Arab Emirates and Switzerland, were imported to Antwerp by Omega Diamonds. </a:t>
            </a:r>
          </a:p>
          <a:p>
            <a:r>
              <a:rPr lang="en-US" sz="2000"/>
              <a:t>90% of this amount belong to the Angolan State and must be repatriated using the EU </a:t>
            </a:r>
          </a:p>
          <a:p>
            <a:r>
              <a:rPr lang="en-US" sz="2000"/>
              <a:t>Over10 years of operation, more than $ 8 billion USD have been eluded from the Angolan State </a:t>
            </a:r>
            <a:endParaRPr lang="en-GB" sz="20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CD91AB-C0A8-4E25-8518-FB863BAB239C}"/>
              </a:ext>
            </a:extLst>
          </p:cNvPr>
          <p:cNvSpPr txBox="1"/>
          <p:nvPr/>
        </p:nvSpPr>
        <p:spPr>
          <a:xfrm>
            <a:off x="2195500" y="6657945"/>
            <a:ext cx="244009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3" tooltip="https://www.flickr.com/photos/rwp-roger/413220649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4" tooltip="https://creativecommons.org/licenses/by-nc-sa/2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</a:t>
            </a:r>
            <a:endParaRPr lang="en-GB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617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3628E-DFBD-4AA6-9F89-AB850A30F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mechanism-Triangular trade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24AF4C-BD1C-4F8F-8DB6-1CAB55A40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                      ASCORP (Angola)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      TULIP (Dubai)                                                         OMEGA (Antwerp)</a:t>
            </a: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0BAC1A93-B5E7-4DCC-A29A-8202C55CCD66}"/>
              </a:ext>
            </a:extLst>
          </p:cNvPr>
          <p:cNvSpPr/>
          <p:nvPr/>
        </p:nvSpPr>
        <p:spPr>
          <a:xfrm>
            <a:off x="3474720" y="1958657"/>
            <a:ext cx="4446270" cy="4149408"/>
          </a:xfrm>
          <a:prstGeom prst="triangle">
            <a:avLst>
              <a:gd name="adj" fmla="val 478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7827649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E95D989-81FA-4BAD-9AD5-E46CEDA91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3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6189E5-8A3E-4CFD-B71B-CCD0F8495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3" y="0"/>
            <a:ext cx="142074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1848FC7-A035-466B-BFFD-57FB1B740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1161"/>
            <a:ext cx="3335594" cy="54033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                         How it works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4109D49-A49B-4B0D-A84E-1E57124291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8639026"/>
              </p:ext>
            </p:extLst>
          </p:nvPr>
        </p:nvGraphicFramePr>
        <p:xfrm>
          <a:off x="5492493" y="642406"/>
          <a:ext cx="6089650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36733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4">
            <a:extLst>
              <a:ext uri="{FF2B5EF4-FFF2-40B4-BE49-F238E27FC236}">
                <a16:creationId xmlns:a16="http://schemas.microsoft.com/office/drawing/2014/main" id="{A98BC887-4916-4227-9F48-3B078D23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solidFill>
            <a:srgbClr val="7161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9">
            <a:extLst>
              <a:ext uri="{FF2B5EF4-FFF2-40B4-BE49-F238E27FC236}">
                <a16:creationId xmlns:a16="http://schemas.microsoft.com/office/drawing/2014/main" id="{1AD6DCFA-0E71-4650-A5E4-3C20E73EB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2" y="484632"/>
            <a:ext cx="366674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tall tower in a city&#10;&#10;Description generated with very high confidence">
            <a:extLst>
              <a:ext uri="{FF2B5EF4-FFF2-40B4-BE49-F238E27FC236}">
                <a16:creationId xmlns:a16="http://schemas.microsoft.com/office/drawing/2014/main" id="{29694961-AAFE-4CDF-98BE-37F06295D2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7362" r="1" b="11415"/>
          <a:stretch/>
        </p:blipFill>
        <p:spPr>
          <a:xfrm>
            <a:off x="804672" y="803049"/>
            <a:ext cx="3026664" cy="2470743"/>
          </a:xfrm>
          <a:prstGeom prst="rect">
            <a:avLst/>
          </a:prstGeom>
          <a:effectLst/>
        </p:spPr>
      </p:pic>
      <p:pic>
        <p:nvPicPr>
          <p:cNvPr id="9" name="Picture 8" descr="A view of a city&#10;&#10;Description generated with very high confidence">
            <a:extLst>
              <a:ext uri="{FF2B5EF4-FFF2-40B4-BE49-F238E27FC236}">
                <a16:creationId xmlns:a16="http://schemas.microsoft.com/office/drawing/2014/main" id="{8BFAF4A4-2435-4F9C-A6B0-7DFD5B86EE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5219" r="5" b="5"/>
          <a:stretch/>
        </p:blipFill>
        <p:spPr>
          <a:xfrm>
            <a:off x="804672" y="3461344"/>
            <a:ext cx="3026663" cy="2438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BE7736-B7AC-4A1E-B112-3E2A2138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878" y="629266"/>
            <a:ext cx="6422849" cy="1676603"/>
          </a:xfrm>
        </p:spPr>
        <p:txBody>
          <a:bodyPr>
            <a:normAutofit/>
          </a:bodyPr>
          <a:lstStyle/>
          <a:p>
            <a:r>
              <a:rPr lang="en-GB"/>
              <a:t>Explaining the scheme (I)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38B621-085C-4BA8-8F45-0FE5E82E8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6880" y="2438400"/>
            <a:ext cx="6422848" cy="3785419"/>
          </a:xfrm>
        </p:spPr>
        <p:txBody>
          <a:bodyPr>
            <a:normAutofit/>
          </a:bodyPr>
          <a:lstStyle/>
          <a:p>
            <a:r>
              <a:rPr lang="en-US" sz="1700"/>
              <a:t>A monopoly allows the group to buy the diamonds at flat prices. </a:t>
            </a:r>
          </a:p>
          <a:p>
            <a:r>
              <a:rPr lang="en-US" sz="1700"/>
              <a:t>The mining companies and the informal sector traders were forced to comply with a price list dictated by Omega from Antwerp. They were obliged to sell up to 40% of the actual price for mixed parcels without counting the big stones. A discount of 60%! </a:t>
            </a:r>
          </a:p>
          <a:p>
            <a:r>
              <a:rPr lang="en-US" sz="1700"/>
              <a:t>Diamonds purchased by ASCORP were strongly undervalued.</a:t>
            </a:r>
          </a:p>
          <a:p>
            <a:r>
              <a:rPr lang="en-US" sz="1700"/>
              <a:t>The accounting simulated a fictitious sale and established a false invoice, in counterpart a CK -Certificate Kimberley was issued with mention Origin: Angola Original </a:t>
            </a:r>
          </a:p>
          <a:p>
            <a:r>
              <a:rPr lang="en-US" sz="1700"/>
              <a:t>The shipment was then presented to customs for export, and, therefore, exported to TULIP in Dubai HUB.</a:t>
            </a:r>
          </a:p>
          <a:p>
            <a:endParaRPr lang="en-GB" sz="1700"/>
          </a:p>
        </p:txBody>
      </p:sp>
    </p:spTree>
    <p:extLst>
      <p:ext uri="{BB962C8B-B14F-4D97-AF65-F5344CB8AC3E}">
        <p14:creationId xmlns:p14="http://schemas.microsoft.com/office/powerpoint/2010/main" val="541829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rge building&#10;&#10;Description generated with very high confidence">
            <a:extLst>
              <a:ext uri="{FF2B5EF4-FFF2-40B4-BE49-F238E27FC236}">
                <a16:creationId xmlns:a16="http://schemas.microsoft.com/office/drawing/2014/main" id="{CB8E45EE-F9FE-42A3-96FB-6BA100255F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9604" r="29532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EC76DA-50FA-4295-9B7F-4C039C837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6"/>
            <a:ext cx="6586491" cy="1676603"/>
          </a:xfrm>
        </p:spPr>
        <p:txBody>
          <a:bodyPr>
            <a:normAutofit/>
          </a:bodyPr>
          <a:lstStyle/>
          <a:p>
            <a:r>
              <a:rPr lang="en-GB" dirty="0"/>
              <a:t>Explaining the scheme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B1059E-6C7C-4C35-B63C-8FC558324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en-US" sz="2000"/>
              <a:t>TULIP then performed a simple technique, referred in international jargon, as Back to Back ... Without even opening the envelopes and analyzing the contents of the packages, the employee of TULIP also simulated a fictitious sale to OMEGA DIAMONDS, and issued a false invoice, in exchange for which a fake Kimberley certificate was issued by Dubai (and later Geneva) with mention: Origin: Dubai (UAE-) - quality: mixed – note that neither Dubai nor Geneva are producing countries</a:t>
            </a:r>
          </a:p>
          <a:p>
            <a:r>
              <a:rPr lang="en-US" sz="2000"/>
              <a:t>The shipment then flew with the destination JNB INTL AIRPORT in South Africa for a stealthy transit ... the stones finally landed in Belgium, overvalued, on the sorting trays of Omega Diamonds in Antwerp </a:t>
            </a:r>
          </a:p>
          <a:p>
            <a:endParaRPr lang="en-GB" sz="20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D840C0-FF74-4ACE-8D08-3C1B391561BE}"/>
              </a:ext>
            </a:extLst>
          </p:cNvPr>
          <p:cNvSpPr txBox="1"/>
          <p:nvPr/>
        </p:nvSpPr>
        <p:spPr>
          <a:xfrm>
            <a:off x="2328549" y="6657945"/>
            <a:ext cx="23070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3" tooltip="https://commons.wikimedia.org/wiki/File:Brabo_Fountain_and_Grote_Markt,_main_square_of_Antwerp.JP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4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GB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847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C95B82D5-A8BB-45BF-BED8-C7B206892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solidFill>
            <a:srgbClr val="766C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9">
            <a:extLst>
              <a:ext uri="{FF2B5EF4-FFF2-40B4-BE49-F238E27FC236}">
                <a16:creationId xmlns:a16="http://schemas.microsoft.com/office/drawing/2014/main" id="{296C61EC-FBF4-4216-BE67-6C864D30A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2" y="484632"/>
            <a:ext cx="366674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E52C985-21A9-40B6-B577-1A78B18FA6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04672" y="1240138"/>
            <a:ext cx="3026664" cy="1596565"/>
          </a:xfrm>
          <a:prstGeom prst="rect">
            <a:avLst/>
          </a:prstGeom>
          <a:effectLst/>
        </p:spPr>
      </p:pic>
      <p:pic>
        <p:nvPicPr>
          <p:cNvPr id="17" name="Picture 16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B4E28FF8-B699-4D9F-89F8-B4E982047F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04672" y="3946578"/>
            <a:ext cx="3026663" cy="14679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D4A968-5DC2-41F7-83B0-7687D5DC8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878" y="629266"/>
            <a:ext cx="6422849" cy="1676603"/>
          </a:xfrm>
        </p:spPr>
        <p:txBody>
          <a:bodyPr>
            <a:normAutofit/>
          </a:bodyPr>
          <a:lstStyle/>
          <a:p>
            <a:r>
              <a:rPr lang="en-GB" dirty="0" err="1"/>
              <a:t>DeGrisogono</a:t>
            </a:r>
            <a:r>
              <a:rPr lang="en-GB" dirty="0"/>
              <a:t> link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8367A-0BD1-42A1-A094-60FDB0671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6880" y="2438400"/>
            <a:ext cx="6422848" cy="3785419"/>
          </a:xfrm>
        </p:spPr>
        <p:txBody>
          <a:bodyPr>
            <a:normAutofit/>
          </a:bodyPr>
          <a:lstStyle/>
          <a:p>
            <a:r>
              <a:rPr lang="en-US" sz="1300" dirty="0"/>
              <a:t>In 2012, Isabel and her husband </a:t>
            </a:r>
            <a:r>
              <a:rPr lang="en-US" sz="1300" dirty="0" err="1"/>
              <a:t>Sindika</a:t>
            </a:r>
            <a:r>
              <a:rPr lang="en-US" sz="1300" dirty="0"/>
              <a:t> </a:t>
            </a:r>
            <a:r>
              <a:rPr lang="en-US" sz="1300" dirty="0" err="1"/>
              <a:t>Dokolo</a:t>
            </a:r>
            <a:r>
              <a:rPr lang="en-US" sz="1300" dirty="0"/>
              <a:t> bought 75% of the shares of the Swiss Jeweler De </a:t>
            </a:r>
            <a:r>
              <a:rPr lang="en-US" sz="1300" dirty="0" err="1"/>
              <a:t>Grisogono</a:t>
            </a:r>
            <a:r>
              <a:rPr lang="en-US" sz="1300" dirty="0"/>
              <a:t>, Fawaz </a:t>
            </a:r>
            <a:r>
              <a:rPr lang="en-US" sz="1300" dirty="0" err="1"/>
              <a:t>Gruosi</a:t>
            </a:r>
            <a:r>
              <a:rPr lang="en-US" sz="1300" dirty="0"/>
              <a:t>.</a:t>
            </a:r>
          </a:p>
          <a:p>
            <a:r>
              <a:rPr lang="en-US" sz="1300" dirty="0"/>
              <a:t>This brand offers the perfect opportunity to pass from the darkness to the light:</a:t>
            </a:r>
          </a:p>
          <a:p>
            <a:r>
              <a:rPr lang="en-US" sz="1300" dirty="0"/>
              <a:t> Shiny vitrine …Boutique in London - N-Y; Miami; L.A – clients: The Jet Set and Hollywood Stars </a:t>
            </a:r>
          </a:p>
          <a:p>
            <a:r>
              <a:rPr lang="en-US" sz="1300" dirty="0"/>
              <a:t>February 2016: Australian mining company </a:t>
            </a:r>
            <a:r>
              <a:rPr lang="en-US" sz="1300" dirty="0" err="1"/>
              <a:t>Lucapa</a:t>
            </a:r>
            <a:r>
              <a:rPr lang="en-US" sz="1300" dirty="0"/>
              <a:t> Diamond Company extracts from its </a:t>
            </a:r>
            <a:r>
              <a:rPr lang="en-US" sz="1300" dirty="0" err="1"/>
              <a:t>Lulo</a:t>
            </a:r>
            <a:r>
              <a:rPr lang="en-US" sz="1300" dirty="0"/>
              <a:t> site a 404 </a:t>
            </a:r>
            <a:r>
              <a:rPr lang="en-US" sz="1300" dirty="0" err="1"/>
              <a:t>ct</a:t>
            </a:r>
            <a:r>
              <a:rPr lang="en-US" sz="1300" dirty="0"/>
              <a:t> pure D-pure diamond; the stone is sold for $ 16 million via SODIAM to Nemesis International, a Dubai-based screen company owned by </a:t>
            </a:r>
            <a:r>
              <a:rPr lang="en-US" sz="1300" dirty="0" err="1"/>
              <a:t>Sindika</a:t>
            </a:r>
            <a:r>
              <a:rPr lang="en-US" sz="1300" dirty="0"/>
              <a:t> </a:t>
            </a:r>
            <a:r>
              <a:rPr lang="en-US" sz="1300" dirty="0" err="1"/>
              <a:t>Dokolo</a:t>
            </a:r>
            <a:r>
              <a:rPr lang="en-US" sz="1300" dirty="0"/>
              <a:t> and directly related to De </a:t>
            </a:r>
            <a:r>
              <a:rPr lang="en-US" sz="1300" dirty="0" err="1"/>
              <a:t>Grisogono</a:t>
            </a:r>
            <a:r>
              <a:rPr lang="en-US" sz="1300" dirty="0"/>
              <a:t>. Fawaz </a:t>
            </a:r>
            <a:r>
              <a:rPr lang="en-US" sz="1300" dirty="0" err="1"/>
              <a:t>Gruosi</a:t>
            </a:r>
            <a:r>
              <a:rPr lang="en-US" sz="1300" dirty="0"/>
              <a:t> has cut the emerald-cut gemstone of 163ct; the cut stone set in a flamboyant pendant was sold by Christie's for $ 33.7 million, the buyer remained "anonymous".</a:t>
            </a:r>
          </a:p>
          <a:p>
            <a:r>
              <a:rPr lang="en-US" sz="1300" dirty="0"/>
              <a:t>December 2017: The Angolan national company SODIAM announces its decision to leave the partnership with Victoria Holding Limited of the group of jewelers De </a:t>
            </a:r>
            <a:r>
              <a:rPr lang="en-US" sz="1300" dirty="0" err="1"/>
              <a:t>Grisogono</a:t>
            </a:r>
            <a:r>
              <a:rPr lang="en-US" sz="1300" dirty="0"/>
              <a:t>. </a:t>
            </a:r>
          </a:p>
          <a:p>
            <a:r>
              <a:rPr lang="en-US" sz="1300" dirty="0"/>
              <a:t>10 April 2018: Reuters- De </a:t>
            </a:r>
            <a:r>
              <a:rPr lang="en-US" sz="1300" dirty="0" err="1"/>
              <a:t>Grisogono</a:t>
            </a:r>
            <a:r>
              <a:rPr lang="en-US" sz="1300" dirty="0"/>
              <a:t> ”will cut jobs because of weak sales". </a:t>
            </a:r>
          </a:p>
          <a:p>
            <a:r>
              <a:rPr lang="en-US" sz="1300" dirty="0"/>
              <a:t>28 June 2018: 28 job cuts occur in Europe.</a:t>
            </a:r>
          </a:p>
          <a:p>
            <a:endParaRPr lang="en-US" sz="1300" dirty="0"/>
          </a:p>
          <a:p>
            <a:endParaRPr lang="en-GB" sz="1300" dirty="0"/>
          </a:p>
        </p:txBody>
      </p:sp>
    </p:spTree>
    <p:extLst>
      <p:ext uri="{BB962C8B-B14F-4D97-AF65-F5344CB8AC3E}">
        <p14:creationId xmlns:p14="http://schemas.microsoft.com/office/powerpoint/2010/main" val="1008097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8D8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person holding a baby&#10;&#10;Description generated with very high confidence">
            <a:extLst>
              <a:ext uri="{FF2B5EF4-FFF2-40B4-BE49-F238E27FC236}">
                <a16:creationId xmlns:a16="http://schemas.microsoft.com/office/drawing/2014/main" id="{98CCFAF4-7A38-4FC8-A361-AB1E1FBE32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6045" r="1" b="6449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F30C71-310A-4965-A2A3-6FB922FA1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>
            <a:normAutofit/>
          </a:bodyPr>
          <a:lstStyle/>
          <a:p>
            <a:pPr algn="r"/>
            <a:r>
              <a:rPr lang="en-GB">
                <a:solidFill>
                  <a:srgbClr val="FFFFFF"/>
                </a:solidFill>
              </a:rPr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E9BDC-1FE1-4C40-9240-6D0ADF675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319" y="917725"/>
            <a:ext cx="3424739" cy="4852362"/>
          </a:xfrm>
        </p:spPr>
        <p:txBody>
          <a:bodyPr anchor="ctr">
            <a:normAutofit/>
          </a:bodyPr>
          <a:lstStyle/>
          <a:p>
            <a:r>
              <a:rPr lang="en-GB" sz="2000">
                <a:solidFill>
                  <a:srgbClr val="FFFFFF"/>
                </a:solidFill>
              </a:rPr>
              <a:t>Time to repatriate capital to Angola using Europe Confiscation &amp; Asset Recovery Schemes</a:t>
            </a:r>
          </a:p>
          <a:p>
            <a:r>
              <a:rPr lang="en-GB" sz="2000">
                <a:solidFill>
                  <a:srgbClr val="FFFFFF"/>
                </a:solidFill>
              </a:rPr>
              <a:t>Time to give Angolan people the fruition of its wealth</a:t>
            </a:r>
          </a:p>
          <a:p>
            <a:r>
              <a:rPr lang="en-GB" sz="2000">
                <a:solidFill>
                  <a:srgbClr val="FFFFFF"/>
                </a:solidFill>
              </a:rPr>
              <a:t>Time to do justice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362B65-C95A-44DE-B67A-508752F57820}"/>
              </a:ext>
            </a:extLst>
          </p:cNvPr>
          <p:cNvSpPr txBox="1"/>
          <p:nvPr/>
        </p:nvSpPr>
        <p:spPr>
          <a:xfrm>
            <a:off x="5078811" y="4229070"/>
            <a:ext cx="23070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3" tooltip="http://commons.wikimedia.org/wiki/File:Angolan_woman_with_children_outside_health_clinic_(5686703351).jp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4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GB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207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686</Words>
  <Application>Microsoft Office PowerPoint</Application>
  <PresentationFormat>Widescreen</PresentationFormat>
  <Paragraphs>56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Omega Diamonds case in Belgium: an opportunity to repatriate assets to Angola</vt:lpstr>
      <vt:lpstr>Diamonds diverted</vt:lpstr>
      <vt:lpstr>The mechanism-Triangular trade</vt:lpstr>
      <vt:lpstr>                          How it works</vt:lpstr>
      <vt:lpstr>Explaining the scheme (I)</vt:lpstr>
      <vt:lpstr>Explaining the scheme (II)</vt:lpstr>
      <vt:lpstr>DeGrisogono link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Omega Diamonds case in Belgium: an opportunity to repatriate assets to Angola</dc:title>
  <dc:creator>Rui Verde</dc:creator>
  <cp:lastModifiedBy>M Manuel Bandeira</cp:lastModifiedBy>
  <cp:revision>11</cp:revision>
  <dcterms:created xsi:type="dcterms:W3CDTF">2018-06-13T12:59:37Z</dcterms:created>
  <dcterms:modified xsi:type="dcterms:W3CDTF">2018-06-21T08:18:36Z</dcterms:modified>
</cp:coreProperties>
</file>